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5918" autoAdjust="0"/>
  </p:normalViewPr>
  <p:slideViewPr>
    <p:cSldViewPr>
      <p:cViewPr varScale="1">
        <p:scale>
          <a:sx n="53" d="100"/>
          <a:sy n="53" d="100"/>
        </p:scale>
        <p:origin x="480" y="31"/>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Drawlab19/Shutterstock.com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Valeria Aksakova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The term </a:t>
            </a:r>
            <a:r>
              <a:rPr lang="en-US" i="1" dirty="0"/>
              <a:t>Holy Mass </a:t>
            </a:r>
            <a:r>
              <a:rPr lang="en-US" dirty="0"/>
              <a:t>focuses more on the dismissal, which is a sending forth of the assembly to accomplish God’s will in the world. </a:t>
            </a:r>
          </a:p>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672523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Gina Vescovi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Lorelyn Medina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Explain that each chapter in unit 3 covers the Eucharist in depth.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Renata Sedmakova / Shutterstock.com</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Rachata Sinthopachakul / Shutterstock.com</a:t>
            </a:r>
            <a:endParaRPr lang="en-US" b="1"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Irmhild B / Shutterstock.com</a:t>
            </a:r>
            <a:endParaRPr lang="en-US" b="1"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word </a:t>
            </a:r>
            <a:r>
              <a:rPr lang="en-US" sz="1200" i="1" dirty="0">
                <a:solidFill>
                  <a:schemeClr val="bg1">
                    <a:lumMod val="65000"/>
                  </a:schemeClr>
                </a:solidFill>
              </a:rPr>
              <a:t>anamnesis </a:t>
            </a:r>
            <a:r>
              <a:rPr lang="en-US" sz="1200" i="0" dirty="0">
                <a:solidFill>
                  <a:schemeClr val="bg1">
                    <a:lumMod val="65000"/>
                  </a:schemeClr>
                </a:solidFill>
              </a:rPr>
              <a:t>means “living memory.” The memorial of the Eucharist is a living memory. The Church remembers all Jesus did for our salvation but also makes it present to us today. That’s why the Last Supper was really the “First Supper”</a:t>
            </a:r>
            <a:r>
              <a:rPr lang="en-US" sz="1200" b="0" i="0" u="none" strike="noStrike" kern="1200" baseline="0" dirty="0">
                <a:solidFill>
                  <a:schemeClr val="tx1"/>
                </a:solidFill>
                <a:latin typeface="+mn-lt"/>
                <a:ea typeface="+mn-ea"/>
                <a:cs typeface="+mn-cs"/>
              </a:rPr>
              <a:t>—</a:t>
            </a:r>
            <a:r>
              <a:rPr lang="en-US" sz="1200" i="0" dirty="0">
                <a:solidFill>
                  <a:schemeClr val="bg1">
                    <a:lumMod val="65000"/>
                  </a:schemeClr>
                </a:solidFill>
              </a:rPr>
              <a:t>the first of many celebrations of the Eucharist that the Risen Jesus would share with us.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Cavee/Shutterstock.com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stockcreations/Shutterstock.com</a:t>
            </a:r>
            <a:endParaRPr lang="en-US" sz="1200" b="1" i="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76400"/>
            <a:ext cx="9144000" cy="2209800"/>
          </a:xfrm>
        </p:spPr>
        <p:txBody>
          <a:bodyPr>
            <a:normAutofit/>
          </a:bodyPr>
          <a:lstStyle/>
          <a:p>
            <a:r>
              <a:rPr lang="en-US" sz="3600" dirty="0"/>
              <a:t>The Eucharist: </a:t>
            </a:r>
            <a:br>
              <a:rPr lang="en-US" sz="3600" dirty="0"/>
            </a:br>
            <a:r>
              <a:rPr lang="en-US" sz="3600" dirty="0"/>
              <a:t>Culmination of </a:t>
            </a:r>
            <a:br>
              <a:rPr lang="en-US" sz="3600" dirty="0"/>
            </a:br>
            <a:r>
              <a:rPr lang="en-US" sz="3600" dirty="0"/>
              <a:t>Christian Initiation</a:t>
            </a:r>
          </a:p>
        </p:txBody>
      </p:sp>
      <p:sp>
        <p:nvSpPr>
          <p:cNvPr id="3" name="Subtitle 2"/>
          <p:cNvSpPr txBox="1">
            <a:spLocks/>
          </p:cNvSpPr>
          <p:nvPr/>
        </p:nvSpPr>
        <p:spPr>
          <a:xfrm>
            <a:off x="-30866" y="4177862"/>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3, Chapter 6</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TX006848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0"/>
            <a:ext cx="8229600" cy="533400"/>
          </a:xfrm>
        </p:spPr>
        <p:txBody>
          <a:bodyPr>
            <a:normAutofit/>
          </a:bodyPr>
          <a:lstStyle/>
          <a:p>
            <a:r>
              <a:rPr lang="en-US" sz="2000" dirty="0"/>
              <a:t>The Eucharist in Scripture (continued)</a:t>
            </a:r>
          </a:p>
        </p:txBody>
      </p:sp>
      <p:pic>
        <p:nvPicPr>
          <p:cNvPr id="5" name="Picture 4" descr="A picture containing diagram&#10;&#10;Description automatically generated">
            <a:extLst>
              <a:ext uri="{FF2B5EF4-FFF2-40B4-BE49-F238E27FC236}">
                <a16:creationId xmlns:a16="http://schemas.microsoft.com/office/drawing/2014/main" id="{A003AE84-B5D2-4E79-BA03-2A5F33C4C70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797" t="6523" r="7098" b="6514"/>
          <a:stretch/>
        </p:blipFill>
        <p:spPr>
          <a:xfrm>
            <a:off x="4343400" y="3200399"/>
            <a:ext cx="4579883" cy="3048000"/>
          </a:xfrm>
          <a:prstGeom prst="rect">
            <a:avLst/>
          </a:prstGeom>
        </p:spPr>
      </p:pic>
      <p:sp>
        <p:nvSpPr>
          <p:cNvPr id="3" name="Content Placeholder 2"/>
          <p:cNvSpPr>
            <a:spLocks noGrp="1"/>
          </p:cNvSpPr>
          <p:nvPr>
            <p:ph idx="1"/>
          </p:nvPr>
        </p:nvSpPr>
        <p:spPr>
          <a:xfrm>
            <a:off x="838199" y="1752600"/>
            <a:ext cx="7612117" cy="3809999"/>
          </a:xfrm>
        </p:spPr>
        <p:txBody>
          <a:bodyPr>
            <a:normAutofit lnSpcReduction="10000"/>
          </a:bodyPr>
          <a:lstStyle/>
          <a:p>
            <a:pPr marL="457200" indent="-457200">
              <a:lnSpc>
                <a:spcPct val="114000"/>
              </a:lnSpc>
              <a:spcBef>
                <a:spcPts val="0"/>
              </a:spcBef>
              <a:buFont typeface="+mj-lt"/>
              <a:buAutoNum type="arabicPeriod" startAt="5"/>
            </a:pPr>
            <a:r>
              <a:rPr lang="en-US" dirty="0"/>
              <a:t>The synoptic Gospels (Matthew, Mark, and Luke) all have similar versions of the loaves and fish account. </a:t>
            </a:r>
          </a:p>
          <a:p>
            <a:pPr marL="346075" indent="-346075">
              <a:lnSpc>
                <a:spcPct val="114000"/>
              </a:lnSpc>
              <a:spcBef>
                <a:spcPts val="0"/>
              </a:spcBef>
              <a:buAutoNum type="arabicPeriod" startAt="5"/>
            </a:pPr>
            <a:r>
              <a:rPr lang="en-US" dirty="0"/>
              <a:t>In all accounts, the actions of Jesus remind us of his actions at the Last Supper. </a:t>
            </a:r>
          </a:p>
          <a:p>
            <a:pPr marL="346075" indent="-346075">
              <a:lnSpc>
                <a:spcPct val="114000"/>
              </a:lnSpc>
              <a:spcBef>
                <a:spcPts val="0"/>
              </a:spcBef>
              <a:buAutoNum type="arabicPeriod" startAt="5"/>
            </a:pPr>
            <a:r>
              <a:rPr lang="en-US" dirty="0"/>
              <a:t>In fact, the words given in </a:t>
            </a:r>
            <a:br>
              <a:rPr lang="en-US" dirty="0"/>
            </a:br>
            <a:r>
              <a:rPr lang="en-US" dirty="0"/>
              <a:t>the Gospel of Matthew </a:t>
            </a:r>
            <a:br>
              <a:rPr lang="en-US" dirty="0"/>
            </a:br>
            <a:r>
              <a:rPr lang="en-US" dirty="0"/>
              <a:t>are the words we pray </a:t>
            </a:r>
            <a:br>
              <a:rPr lang="en-US" dirty="0"/>
            </a:br>
            <a:r>
              <a:rPr lang="en-US" dirty="0"/>
              <a:t>in our liturgy. </a:t>
            </a:r>
          </a:p>
          <a:p>
            <a:pPr marL="457200" indent="-457200">
              <a:lnSpc>
                <a:spcPct val="114000"/>
              </a:lnSpc>
              <a:spcBef>
                <a:spcPts val="0"/>
              </a:spcBef>
              <a:buAutoNum type="arabicPeriod" startAt="5"/>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66800"/>
            <a:ext cx="8229600" cy="609600"/>
          </a:xfrm>
        </p:spPr>
        <p:txBody>
          <a:bodyPr>
            <a:normAutofit fontScale="90000"/>
          </a:bodyPr>
          <a:lstStyle/>
          <a:p>
            <a:br>
              <a:rPr lang="en-US" dirty="0"/>
            </a:br>
            <a:endParaRPr lang="en-US" dirty="0"/>
          </a:p>
        </p:txBody>
      </p:sp>
      <p:sp>
        <p:nvSpPr>
          <p:cNvPr id="3" name="Content Placeholder 2"/>
          <p:cNvSpPr>
            <a:spLocks noGrp="1"/>
          </p:cNvSpPr>
          <p:nvPr>
            <p:ph idx="1"/>
          </p:nvPr>
        </p:nvSpPr>
        <p:spPr>
          <a:xfrm>
            <a:off x="1371600" y="1676400"/>
            <a:ext cx="6858000" cy="4373563"/>
          </a:xfrm>
        </p:spPr>
        <p:txBody>
          <a:bodyPr>
            <a:normAutofit/>
          </a:bodyPr>
          <a:lstStyle/>
          <a:p>
            <a:pPr marL="457200" indent="-457200">
              <a:lnSpc>
                <a:spcPct val="114000"/>
              </a:lnSpc>
              <a:spcBef>
                <a:spcPts val="0"/>
              </a:spcBef>
              <a:buFont typeface="+mj-lt"/>
              <a:buAutoNum type="arabicPeriod" startAt="8"/>
            </a:pPr>
            <a:r>
              <a:rPr lang="en-US" dirty="0"/>
              <a:t>The Gospel of John is quite different from the synoptic Gospels. </a:t>
            </a:r>
          </a:p>
          <a:p>
            <a:pPr marL="457200" indent="-457200">
              <a:lnSpc>
                <a:spcPct val="114000"/>
              </a:lnSpc>
              <a:spcBef>
                <a:spcPts val="0"/>
              </a:spcBef>
              <a:buFont typeface="+mj-lt"/>
              <a:buAutoNum type="arabicPeriod" startAt="8"/>
            </a:pPr>
            <a:r>
              <a:rPr lang="en-US" dirty="0"/>
              <a:t>John’s Gospel has an account of the loaves and fish that is followed by a lengthy teaching that reveals Jesus as the “bread of life.” </a:t>
            </a:r>
          </a:p>
          <a:p>
            <a:pPr marL="457200" indent="-457200">
              <a:lnSpc>
                <a:spcPct val="114000"/>
              </a:lnSpc>
              <a:spcBef>
                <a:spcPts val="0"/>
              </a:spcBef>
              <a:buFont typeface="+mj-lt"/>
              <a:buAutoNum type="arabicPeriod" startAt="8"/>
            </a:pPr>
            <a:r>
              <a:rPr lang="en-US" dirty="0"/>
              <a:t> In the Bread of Life Discourse, Jesus reveals</a:t>
            </a:r>
            <a:br>
              <a:rPr lang="en-US" dirty="0"/>
            </a:br>
            <a:r>
              <a:rPr lang="en-US" dirty="0"/>
              <a:t> his true presence in the Eucharist. </a:t>
            </a:r>
          </a:p>
          <a:p>
            <a:pPr marL="457200" indent="-457200">
              <a:lnSpc>
                <a:spcPct val="114000"/>
              </a:lnSpc>
              <a:spcBef>
                <a:spcPts val="0"/>
              </a:spcBef>
              <a:buFont typeface="+mj-lt"/>
              <a:buAutoNum type="arabicPeriod" startAt="8"/>
            </a:pPr>
            <a:r>
              <a:rPr lang="en-US" dirty="0"/>
              <a:t> The Gospel of John does not include a Last</a:t>
            </a:r>
            <a:br>
              <a:rPr lang="en-US" dirty="0"/>
            </a:br>
            <a:r>
              <a:rPr lang="en-US" dirty="0"/>
              <a:t> Supper account, but it does teach us about</a:t>
            </a:r>
            <a:br>
              <a:rPr lang="en-US" dirty="0"/>
            </a:br>
            <a:r>
              <a:rPr lang="en-US" dirty="0"/>
              <a:t> the true meaning of the Eucharist. </a:t>
            </a:r>
          </a:p>
        </p:txBody>
      </p:sp>
      <p:sp>
        <p:nvSpPr>
          <p:cNvPr id="6" name="TextBox 5">
            <a:extLst>
              <a:ext uri="{FF2B5EF4-FFF2-40B4-BE49-F238E27FC236}">
                <a16:creationId xmlns:a16="http://schemas.microsoft.com/office/drawing/2014/main" id="{F648F576-F6A8-44A0-BD1D-DA39C405FC92}"/>
              </a:ext>
            </a:extLst>
          </p:cNvPr>
          <p:cNvSpPr txBox="1"/>
          <p:nvPr/>
        </p:nvSpPr>
        <p:spPr bwMode="auto">
          <a:xfrm>
            <a:off x="685800" y="971490"/>
            <a:ext cx="6553200" cy="400110"/>
          </a:xfrm>
          <a:prstGeom prst="rect">
            <a:avLst/>
          </a:prstGeom>
          <a:noFill/>
          <a:ln w="9525">
            <a:noFill/>
            <a:miter lim="800000"/>
            <a:headEnd/>
            <a:tailEnd/>
          </a:ln>
        </p:spPr>
        <p:txBody>
          <a:bodyPr wrap="square" rtlCol="0">
            <a:spAutoFit/>
          </a:bodyPr>
          <a:lstStyle/>
          <a:p>
            <a:r>
              <a:rPr lang="en-US" sz="2000" b="1" dirty="0">
                <a:latin typeface="Arial" panose="020B0604020202020204" pitchFamily="34" charset="0"/>
                <a:cs typeface="Arial" panose="020B0604020202020204" pitchFamily="34" charset="0"/>
              </a:rPr>
              <a:t>The Eucharist in Scripture (continued)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ED2F4F-8CCC-4A90-82FF-C747D9821648}"/>
              </a:ext>
            </a:extLst>
          </p:cNvPr>
          <p:cNvSpPr txBox="1"/>
          <p:nvPr/>
        </p:nvSpPr>
        <p:spPr bwMode="auto">
          <a:xfrm>
            <a:off x="3276600" y="1819105"/>
            <a:ext cx="5791200" cy="3362495"/>
          </a:xfrm>
          <a:prstGeom prst="rect">
            <a:avLst/>
          </a:prstGeom>
        </p:spPr>
        <p:txBody>
          <a:bodyPr vert="horz" lIns="91440" tIns="45720" rIns="91440" bIns="45720" rtlCol="0">
            <a:noAutofit/>
          </a:bodyPr>
          <a:lstStyle/>
          <a:p>
            <a:pPr marL="231775" indent="-231775">
              <a:lnSpc>
                <a:spcPct val="114000"/>
              </a:lnSpc>
              <a:buFont typeface="Arial" pitchFamily="34" charset="0"/>
              <a:buChar char="•"/>
            </a:pPr>
            <a:r>
              <a:rPr lang="en-US" sz="2000" b="1" dirty="0">
                <a:latin typeface="Arial" panose="020B0604020202020204" pitchFamily="34" charset="0"/>
                <a:cs typeface="Arial" pitchFamily="34" charset="0"/>
              </a:rPr>
              <a:t>Eucharist</a:t>
            </a:r>
            <a:r>
              <a:rPr lang="en-US" sz="2000" dirty="0">
                <a:latin typeface="Arial" panose="020B0604020202020204" pitchFamily="34" charset="0"/>
                <a:cs typeface="Arial" panose="020B0604020202020204" pitchFamily="34" charset="0"/>
              </a:rPr>
              <a:t>—means thanksgiving. </a:t>
            </a:r>
          </a:p>
          <a:p>
            <a:pPr marL="231775" indent="-231775">
              <a:lnSpc>
                <a:spcPct val="114000"/>
              </a:lnSpc>
              <a:buFont typeface="Arial" pitchFamily="34" charset="0"/>
              <a:buChar char="•"/>
            </a:pPr>
            <a:r>
              <a:rPr lang="en-US" sz="2000" b="1" dirty="0">
                <a:latin typeface="Arial" panose="020B0604020202020204" pitchFamily="34" charset="0"/>
                <a:cs typeface="Arial" pitchFamily="34" charset="0"/>
              </a:rPr>
              <a:t>The Lord’s Supper</a:t>
            </a:r>
            <a:r>
              <a:rPr lang="en-US" sz="2000" dirty="0">
                <a:latin typeface="Arial" panose="020B0604020202020204" pitchFamily="34" charset="0"/>
                <a:cs typeface="Arial" panose="020B0604020202020204" pitchFamily="34" charset="0"/>
              </a:rPr>
              <a:t>—recalls the meal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that Jesus shared with his disciples before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his Passion and is also in anticipation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of the supper of the Lamb we will share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with Jesus in the Kingdom of Heaven.</a:t>
            </a:r>
          </a:p>
          <a:p>
            <a:pPr marL="231775" indent="-231775">
              <a:lnSpc>
                <a:spcPct val="114000"/>
              </a:lnSpc>
              <a:buFont typeface="Arial" pitchFamily="34" charset="0"/>
              <a:buChar char="•"/>
            </a:pPr>
            <a:r>
              <a:rPr lang="en-US" sz="2000" b="1" dirty="0">
                <a:latin typeface="Arial" panose="020B0604020202020204" pitchFamily="34" charset="0"/>
                <a:cs typeface="Arial" pitchFamily="34" charset="0"/>
              </a:rPr>
              <a:t>The Breaking of the Bread</a:t>
            </a:r>
            <a:r>
              <a:rPr lang="en-US" sz="2000" dirty="0">
                <a:latin typeface="Arial" panose="020B0604020202020204" pitchFamily="34" charset="0"/>
                <a:cs typeface="Arial" panose="020B0604020202020204" pitchFamily="34" charset="0"/>
              </a:rPr>
              <a:t>—At the Last Supper, Jesus distributes his Body to the Apostles and from them to the entire Church. </a:t>
            </a:r>
          </a:p>
        </p:txBody>
      </p:sp>
      <p:sp>
        <p:nvSpPr>
          <p:cNvPr id="2" name="Title 1"/>
          <p:cNvSpPr>
            <a:spLocks noGrp="1"/>
          </p:cNvSpPr>
          <p:nvPr>
            <p:ph type="body" sz="quarter" idx="12"/>
          </p:nvPr>
        </p:nvSpPr>
        <p:spPr>
          <a:xfrm>
            <a:off x="914400" y="875802"/>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The Names of the Eucharist</a:t>
            </a:r>
          </a:p>
        </p:txBody>
      </p:sp>
      <p:pic>
        <p:nvPicPr>
          <p:cNvPr id="4" name="Picture 3" descr="A picture containing person, food, indoor, hand&#10;&#10;Description automatically generated">
            <a:extLst>
              <a:ext uri="{FF2B5EF4-FFF2-40B4-BE49-F238E27FC236}">
                <a16:creationId xmlns:a16="http://schemas.microsoft.com/office/drawing/2014/main" id="{467C6D69-16D3-487D-9619-359FB4978A46}"/>
              </a:ext>
            </a:extLst>
          </p:cNvPr>
          <p:cNvPicPr>
            <a:picLocks noChangeAspect="1"/>
          </p:cNvPicPr>
          <p:nvPr/>
        </p:nvPicPr>
        <p:blipFill rotWithShape="1">
          <a:blip r:embed="rId3">
            <a:extLst>
              <a:ext uri="{28A0092B-C50C-407E-A947-70E740481C1C}">
                <a14:useLocalDpi xmlns:a14="http://schemas.microsoft.com/office/drawing/2010/main" val="0"/>
              </a:ext>
            </a:extLst>
          </a:blip>
          <a:srcRect l="11816" r="20667"/>
          <a:stretch/>
        </p:blipFill>
        <p:spPr>
          <a:xfrm>
            <a:off x="0" y="1933903"/>
            <a:ext cx="3048000" cy="301106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762000" y="914400"/>
            <a:ext cx="8229600" cy="381000"/>
          </a:xfrm>
        </p:spPr>
        <p:txBody>
          <a:bodyPr>
            <a:normAutofit fontScale="90000"/>
          </a:bodyPr>
          <a:lstStyle/>
          <a:p>
            <a:r>
              <a:rPr lang="en-US" sz="2000" dirty="0"/>
              <a:t>The Names of the Eucharist (continued)</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162050" y="1600200"/>
            <a:ext cx="7429500" cy="4648200"/>
          </a:xfrm>
        </p:spPr>
        <p:txBody>
          <a:bodyPr>
            <a:noAutofit/>
          </a:bodyPr>
          <a:lstStyle/>
          <a:p>
            <a:pPr marL="231775" indent="-231775">
              <a:lnSpc>
                <a:spcPct val="114000"/>
              </a:lnSpc>
              <a:spcBef>
                <a:spcPts val="0"/>
              </a:spcBef>
            </a:pPr>
            <a:r>
              <a:rPr lang="en-US" sz="2000" b="1" dirty="0"/>
              <a:t>The Eucharistic Assembly</a:t>
            </a:r>
            <a:r>
              <a:rPr lang="en-US" sz="2000" dirty="0"/>
              <a:t>—The life of early Christians </a:t>
            </a:r>
            <a:br>
              <a:rPr lang="en-US" sz="2000" dirty="0"/>
            </a:br>
            <a:r>
              <a:rPr lang="en-US" sz="2000" dirty="0"/>
              <a:t>was centered around the Eucharist. Sunday was the day </a:t>
            </a:r>
            <a:br>
              <a:rPr lang="en-US" sz="2000" dirty="0"/>
            </a:br>
            <a:r>
              <a:rPr lang="en-US" sz="2000" dirty="0"/>
              <a:t>of assembly, and the day they celebrated the Eucharist.  </a:t>
            </a:r>
          </a:p>
          <a:p>
            <a:pPr marL="231775" indent="-231775">
              <a:lnSpc>
                <a:spcPct val="114000"/>
              </a:lnSpc>
              <a:spcBef>
                <a:spcPts val="0"/>
              </a:spcBef>
            </a:pPr>
            <a:r>
              <a:rPr lang="en-US" sz="2000" b="1" dirty="0"/>
              <a:t>The Holy Sacrifice</a:t>
            </a:r>
            <a:r>
              <a:rPr lang="en-US" sz="2000" dirty="0"/>
              <a:t>—Also called the Holy Sacrifice of the Mass, the “sacrifice of praise,” the spiritual sacrifice, and </a:t>
            </a:r>
            <a:br>
              <a:rPr lang="en-US" sz="2000" dirty="0"/>
            </a:br>
            <a:r>
              <a:rPr lang="en-US" sz="2000" dirty="0"/>
              <a:t>the pure and holy sacrifice. </a:t>
            </a:r>
          </a:p>
          <a:p>
            <a:pPr marL="231775" indent="-231775">
              <a:lnSpc>
                <a:spcPct val="114000"/>
              </a:lnSpc>
              <a:spcBef>
                <a:spcPts val="0"/>
              </a:spcBef>
            </a:pPr>
            <a:r>
              <a:rPr lang="en-US" sz="2000" b="1" dirty="0"/>
              <a:t>The Holy and Divine Liturgy</a:t>
            </a:r>
            <a:r>
              <a:rPr lang="en-US" sz="2000" dirty="0"/>
              <a:t>—Also referred to as the Sacred Mysteries and the Most Blessed Sacrament; all of which capture that the Eucharist is the “Sacrament of sacraments.”</a:t>
            </a:r>
          </a:p>
          <a:p>
            <a:pPr marL="231775" indent="-231775">
              <a:lnSpc>
                <a:spcPct val="114000"/>
              </a:lnSpc>
              <a:spcBef>
                <a:spcPts val="0"/>
              </a:spcBef>
            </a:pPr>
            <a:r>
              <a:rPr lang="en-US" sz="2000" b="1" dirty="0"/>
              <a:t>Holy Communion and Holy Mass</a:t>
            </a:r>
            <a:r>
              <a:rPr lang="en-US" sz="2000" dirty="0"/>
              <a:t>—In the Eucharist, we are united with Christ and with the Church as a single body, in a “holy communion.” Holy Mass refers to the entire Eucharistic celebration. </a:t>
            </a:r>
          </a:p>
          <a:p>
            <a:pPr>
              <a:lnSpc>
                <a:spcPct val="114000"/>
              </a:lnSpc>
              <a:spcBef>
                <a:spcPts val="0"/>
              </a:spcBef>
            </a:pPr>
            <a:endParaRPr lang="en-US" sz="2000" dirty="0"/>
          </a:p>
        </p:txBody>
      </p:sp>
    </p:spTree>
    <p:extLst>
      <p:ext uri="{BB962C8B-B14F-4D97-AF65-F5344CB8AC3E}">
        <p14:creationId xmlns:p14="http://schemas.microsoft.com/office/powerpoint/2010/main" val="368012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79E6AE-9998-4F0A-8CD0-A06499AE7692}"/>
              </a:ext>
            </a:extLst>
          </p:cNvPr>
          <p:cNvSpPr>
            <a:spLocks noGrp="1"/>
          </p:cNvSpPr>
          <p:nvPr>
            <p:ph type="body" sz="quarter" idx="12"/>
          </p:nvPr>
        </p:nvSpPr>
        <p:spPr>
          <a:xfrm>
            <a:off x="1295400" y="1143000"/>
            <a:ext cx="7696200" cy="609600"/>
          </a:xfrm>
        </p:spPr>
        <p:txBody>
          <a:bodyPr>
            <a:normAutofit/>
          </a:bodyPr>
          <a:lstStyle/>
          <a:p>
            <a:r>
              <a:rPr lang="en-US" sz="1800" dirty="0"/>
              <a:t>Acknowledgment</a:t>
            </a:r>
          </a:p>
        </p:txBody>
      </p:sp>
      <p:sp>
        <p:nvSpPr>
          <p:cNvPr id="3" name="TextBox 2">
            <a:extLst>
              <a:ext uri="{FF2B5EF4-FFF2-40B4-BE49-F238E27FC236}">
                <a16:creationId xmlns:a16="http://schemas.microsoft.com/office/drawing/2014/main" id="{803A5167-0DE2-4A74-99EF-7A04848F63DA}"/>
              </a:ext>
            </a:extLst>
          </p:cNvPr>
          <p:cNvSpPr txBox="1"/>
          <p:nvPr/>
        </p:nvSpPr>
        <p:spPr bwMode="auto">
          <a:xfrm>
            <a:off x="1295400" y="1905000"/>
            <a:ext cx="6477000" cy="1384995"/>
          </a:xfrm>
          <a:prstGeom prst="rect">
            <a:avLst/>
          </a:prstGeom>
          <a:noFill/>
          <a:ln w="9525">
            <a:noFill/>
            <a:miter lim="800000"/>
            <a:headEnd/>
            <a:tailEnd/>
          </a:ln>
        </p:spPr>
        <p:txBody>
          <a:bodyPr wrap="square" rtlCol="0">
            <a:spAutoFit/>
          </a:bodyPr>
          <a:lstStyle/>
          <a:p>
            <a:r>
              <a:rPr lang="en-US" sz="1400" dirty="0">
                <a:latin typeface="Arial" panose="020B0604020202020204" pitchFamily="34" charset="0"/>
                <a:cs typeface="Arial" panose="020B0604020202020204" pitchFamily="34" charset="0"/>
              </a:rPr>
              <a:t>The scriptural quotation in this presentation is taken from the </a:t>
            </a:r>
            <a:r>
              <a:rPr lang="en-US" sz="1400" i="1" dirty="0">
                <a:latin typeface="Arial" panose="020B0604020202020204" pitchFamily="34" charset="0"/>
                <a:cs typeface="Arial" panose="020B0604020202020204" pitchFamily="34" charset="0"/>
              </a:rPr>
              <a:t>New American Bible, revised edition </a:t>
            </a:r>
            <a:r>
              <a:rPr lang="en-US" sz="1400" dirty="0">
                <a:latin typeface="Arial" panose="020B0604020202020204" pitchFamily="34" charset="0"/>
                <a:cs typeface="Arial" panose="020B0604020202020204" pitchFamily="34" charset="0"/>
              </a:rPr>
              <a:t>© 2010, 1991, 1986, 1970 Confraternity of Christian Doctrine, Inc., Washington, D.C. All Rights Reserved. No part of this work</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66053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858777"/>
            <a:ext cx="7010400" cy="609600"/>
          </a:xfrm>
        </p:spPr>
        <p:txBody>
          <a:bodyPr anchor="ctr">
            <a:normAutofit/>
          </a:bodyPr>
          <a:lstStyle/>
          <a:p>
            <a:pPr algn="ctr">
              <a:spcAft>
                <a:spcPts val="1200"/>
              </a:spcAft>
            </a:pPr>
            <a:r>
              <a:rPr lang="en-US" sz="2400" dirty="0"/>
              <a:t>Chapter Focus Question:</a:t>
            </a:r>
            <a:endParaRPr lang="en-US" sz="3200" dirty="0"/>
          </a:p>
        </p:txBody>
      </p:sp>
      <p:sp>
        <p:nvSpPr>
          <p:cNvPr id="4" name="Rectangle 3">
            <a:extLst>
              <a:ext uri="{FF2B5EF4-FFF2-40B4-BE49-F238E27FC236}">
                <a16:creationId xmlns:a16="http://schemas.microsoft.com/office/drawing/2014/main" id="{B9CA3B26-8762-4BC0-8D43-EB66088AD6BC}"/>
              </a:ext>
            </a:extLst>
          </p:cNvPr>
          <p:cNvSpPr/>
          <p:nvPr/>
        </p:nvSpPr>
        <p:spPr>
          <a:xfrm>
            <a:off x="1654277" y="1497280"/>
            <a:ext cx="5987846" cy="1077218"/>
          </a:xfrm>
          <a:prstGeom prst="rect">
            <a:avLst/>
          </a:prstGeom>
        </p:spPr>
        <p:txBody>
          <a:bodyPr wrap="square">
            <a:spAutoFit/>
          </a:bodyPr>
          <a:lstStyle/>
          <a:p>
            <a:pPr algn="ctr"/>
            <a:r>
              <a:rPr lang="en-US" sz="3200" b="1" dirty="0">
                <a:latin typeface="Arial" panose="020B0604020202020204" pitchFamily="34" charset="0"/>
                <a:cs typeface="Arial" panose="020B0604020202020204" pitchFamily="34" charset="0"/>
              </a:rPr>
              <a:t>What is the Eucharist, </a:t>
            </a:r>
            <a:br>
              <a:rPr lang="en-US" sz="3200" b="1"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and where did it come from?</a:t>
            </a:r>
          </a:p>
        </p:txBody>
      </p:sp>
      <p:pic>
        <p:nvPicPr>
          <p:cNvPr id="8" name="Picture 7" descr="A picture containing indoor, person, table, sitting&#10;&#10;Description automatically generated">
            <a:extLst>
              <a:ext uri="{FF2B5EF4-FFF2-40B4-BE49-F238E27FC236}">
                <a16:creationId xmlns:a16="http://schemas.microsoft.com/office/drawing/2014/main" id="{D6843CD7-DE84-4399-B4E2-0BC929EFFF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819400"/>
            <a:ext cx="5181600" cy="346130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1143000"/>
            <a:ext cx="8229600" cy="533400"/>
          </a:xfrm>
        </p:spPr>
        <p:txBody>
          <a:bodyPr/>
          <a:lstStyle/>
          <a:p>
            <a:r>
              <a:rPr lang="en-US" dirty="0"/>
              <a:t>What Is the Eucharist?</a:t>
            </a:r>
          </a:p>
        </p:txBody>
      </p:sp>
      <p:sp>
        <p:nvSpPr>
          <p:cNvPr id="6" name="Content Placeholder 5"/>
          <p:cNvSpPr>
            <a:spLocks noGrp="1"/>
          </p:cNvSpPr>
          <p:nvPr>
            <p:ph idx="1"/>
          </p:nvPr>
        </p:nvSpPr>
        <p:spPr>
          <a:xfrm>
            <a:off x="762000" y="1752601"/>
            <a:ext cx="4876800" cy="4267200"/>
          </a:xfrm>
        </p:spPr>
        <p:txBody>
          <a:bodyPr>
            <a:normAutofit/>
          </a:bodyPr>
          <a:lstStyle/>
          <a:p>
            <a:pPr marL="231775" lvl="0" indent="-231775">
              <a:lnSpc>
                <a:spcPct val="114000"/>
              </a:lnSpc>
              <a:spcBef>
                <a:spcPts val="0"/>
              </a:spcBef>
            </a:pPr>
            <a:r>
              <a:rPr lang="en-US" dirty="0"/>
              <a:t>The Eucharist is the culminating initiation sacrament. </a:t>
            </a:r>
          </a:p>
          <a:p>
            <a:pPr marL="231775" lvl="0" indent="-231775">
              <a:lnSpc>
                <a:spcPct val="114000"/>
              </a:lnSpc>
              <a:spcBef>
                <a:spcPts val="0"/>
              </a:spcBef>
            </a:pPr>
            <a:r>
              <a:rPr lang="en-US" dirty="0"/>
              <a:t>The Eucharist is the sign and cause of our union with Christ. </a:t>
            </a:r>
          </a:p>
          <a:p>
            <a:pPr marL="231775" lvl="0" indent="-231775">
              <a:lnSpc>
                <a:spcPct val="114000"/>
              </a:lnSpc>
              <a:spcBef>
                <a:spcPts val="0"/>
              </a:spcBef>
            </a:pPr>
            <a:r>
              <a:rPr lang="en-US" dirty="0"/>
              <a:t>As he did at the Last Supper, Christ gives us himself in the Eucharistic elements—his </a:t>
            </a:r>
            <a:br>
              <a:rPr lang="en-US" dirty="0"/>
            </a:br>
            <a:r>
              <a:rPr lang="en-US" dirty="0"/>
              <a:t>Body and Blood. </a:t>
            </a:r>
          </a:p>
        </p:txBody>
      </p:sp>
      <p:pic>
        <p:nvPicPr>
          <p:cNvPr id="7" name="Picture 6" descr="A picture containing icon&#10;&#10;Description automatically generated">
            <a:extLst>
              <a:ext uri="{FF2B5EF4-FFF2-40B4-BE49-F238E27FC236}">
                <a16:creationId xmlns:a16="http://schemas.microsoft.com/office/drawing/2014/main" id="{E7231530-E263-4ADF-9E0C-C6C09D61BD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3317" y="1676400"/>
            <a:ext cx="2989394" cy="398785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4778" y="990600"/>
            <a:ext cx="8229600" cy="533400"/>
          </a:xfrm>
        </p:spPr>
        <p:txBody>
          <a:bodyPr/>
          <a:lstStyle/>
          <a:p>
            <a:r>
              <a:rPr lang="en-US" dirty="0"/>
              <a:t>The Signs of Bread and Wine</a:t>
            </a:r>
          </a:p>
        </p:txBody>
      </p:sp>
      <p:sp>
        <p:nvSpPr>
          <p:cNvPr id="3" name="Content Placeholder 2"/>
          <p:cNvSpPr>
            <a:spLocks noGrp="1"/>
          </p:cNvSpPr>
          <p:nvPr>
            <p:ph idx="1"/>
          </p:nvPr>
        </p:nvSpPr>
        <p:spPr>
          <a:xfrm>
            <a:off x="3429000" y="1676400"/>
            <a:ext cx="5105400" cy="4267199"/>
          </a:xfrm>
        </p:spPr>
        <p:txBody>
          <a:bodyPr>
            <a:noAutofit/>
          </a:bodyPr>
          <a:lstStyle/>
          <a:p>
            <a:pPr marL="231775" indent="-231775">
              <a:lnSpc>
                <a:spcPct val="114000"/>
              </a:lnSpc>
              <a:spcBef>
                <a:spcPts val="0"/>
              </a:spcBef>
            </a:pPr>
            <a:r>
              <a:rPr lang="en-US" dirty="0"/>
              <a:t>At Mass, we offer bread and wine. </a:t>
            </a:r>
          </a:p>
          <a:p>
            <a:pPr marL="231775" indent="-231775">
              <a:lnSpc>
                <a:spcPct val="114000"/>
              </a:lnSpc>
              <a:spcBef>
                <a:spcPts val="0"/>
              </a:spcBef>
            </a:pPr>
            <a:r>
              <a:rPr lang="en-US" dirty="0"/>
              <a:t>These gifts will become the Body and Blood of Christ.</a:t>
            </a:r>
          </a:p>
          <a:p>
            <a:pPr marL="231775" indent="-231775">
              <a:lnSpc>
                <a:spcPct val="114000"/>
              </a:lnSpc>
              <a:spcBef>
                <a:spcPts val="0"/>
              </a:spcBef>
            </a:pPr>
            <a:r>
              <a:rPr lang="en-US" dirty="0"/>
              <a:t>In the Old Covenant, bread and wine were offered in thanksgiving to God as symbols of all his gifts. </a:t>
            </a:r>
          </a:p>
          <a:p>
            <a:pPr marL="231775" indent="-231775">
              <a:lnSpc>
                <a:spcPct val="114000"/>
              </a:lnSpc>
              <a:spcBef>
                <a:spcPts val="0"/>
              </a:spcBef>
            </a:pPr>
            <a:r>
              <a:rPr lang="en-US" dirty="0"/>
              <a:t>Bread, as a gift of God, took on a new meaning during the events of the Exodus.</a:t>
            </a:r>
          </a:p>
        </p:txBody>
      </p:sp>
      <p:pic>
        <p:nvPicPr>
          <p:cNvPr id="5" name="Picture 4" descr="A group of people posing for the camera&#10;&#10;Description automatically generated">
            <a:extLst>
              <a:ext uri="{FF2B5EF4-FFF2-40B4-BE49-F238E27FC236}">
                <a16:creationId xmlns:a16="http://schemas.microsoft.com/office/drawing/2014/main" id="{003FB80A-B695-4492-95D7-52CA527A85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43" r="2288" b="2128"/>
          <a:stretch/>
        </p:blipFill>
        <p:spPr>
          <a:xfrm>
            <a:off x="0" y="1752600"/>
            <a:ext cx="3048000" cy="359507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8229600" cy="533400"/>
          </a:xfrm>
        </p:spPr>
        <p:txBody>
          <a:bodyPr>
            <a:normAutofit/>
          </a:bodyPr>
          <a:lstStyle/>
          <a:p>
            <a:r>
              <a:rPr lang="en-US" sz="2000" dirty="0"/>
              <a:t>The Signs of Bread and Wine (continued)</a:t>
            </a:r>
          </a:p>
        </p:txBody>
      </p:sp>
      <p:sp>
        <p:nvSpPr>
          <p:cNvPr id="3" name="Content Placeholder 2"/>
          <p:cNvSpPr>
            <a:spLocks noGrp="1"/>
          </p:cNvSpPr>
          <p:nvPr>
            <p:ph idx="1"/>
          </p:nvPr>
        </p:nvSpPr>
        <p:spPr>
          <a:xfrm>
            <a:off x="3657600" y="1371600"/>
            <a:ext cx="5334000" cy="5181600"/>
          </a:xfrm>
        </p:spPr>
        <p:txBody>
          <a:bodyPr>
            <a:noAutofit/>
          </a:bodyPr>
          <a:lstStyle/>
          <a:p>
            <a:pPr marL="231775" indent="-231775">
              <a:lnSpc>
                <a:spcPct val="114000"/>
              </a:lnSpc>
              <a:spcBef>
                <a:spcPts val="0"/>
              </a:spcBef>
            </a:pPr>
            <a:r>
              <a:rPr lang="en-US" sz="2200" dirty="0"/>
              <a:t>In the New Testament, Jesus’ multiplication of the loaves and fish prefigures the Eucharist and recalls </a:t>
            </a:r>
            <a:br>
              <a:rPr lang="en-US" sz="2200" dirty="0"/>
            </a:br>
            <a:r>
              <a:rPr lang="en-US" sz="2200" dirty="0"/>
              <a:t>the manna of the desert. </a:t>
            </a:r>
          </a:p>
          <a:p>
            <a:pPr marL="231775" indent="-231775">
              <a:lnSpc>
                <a:spcPct val="114000"/>
              </a:lnSpc>
              <a:spcBef>
                <a:spcPts val="0"/>
              </a:spcBef>
            </a:pPr>
            <a:r>
              <a:rPr lang="en-US" sz="2200" dirty="0"/>
              <a:t>In the wedding at Cana, Jesus used </a:t>
            </a:r>
            <a:br>
              <a:rPr lang="en-US" sz="2200" dirty="0"/>
            </a:br>
            <a:r>
              <a:rPr lang="en-US" sz="2200" dirty="0"/>
              <a:t>the miracle of water turned to wine </a:t>
            </a:r>
            <a:br>
              <a:rPr lang="en-US" sz="2200" dirty="0"/>
            </a:br>
            <a:r>
              <a:rPr lang="en-US" sz="2200" dirty="0"/>
              <a:t>to announce his presence among </a:t>
            </a:r>
            <a:br>
              <a:rPr lang="en-US" sz="2200" dirty="0"/>
            </a:br>
            <a:r>
              <a:rPr lang="en-US" sz="2200" dirty="0"/>
              <a:t>his people. </a:t>
            </a:r>
          </a:p>
          <a:p>
            <a:pPr marL="231775" indent="-231775">
              <a:lnSpc>
                <a:spcPct val="114000"/>
              </a:lnSpc>
              <a:spcBef>
                <a:spcPts val="0"/>
              </a:spcBef>
            </a:pPr>
            <a:r>
              <a:rPr lang="en-US" sz="2200" dirty="0"/>
              <a:t>In the synoptic Gospels, Jesus instituted the Last Supper at the Passover meal. In doing this, Jesus gave new meaning to the traditional Passover. </a:t>
            </a:r>
          </a:p>
        </p:txBody>
      </p:sp>
      <p:pic>
        <p:nvPicPr>
          <p:cNvPr id="7" name="Picture 6" descr="A close up&#10;&#10;Description automatically generated">
            <a:extLst>
              <a:ext uri="{FF2B5EF4-FFF2-40B4-BE49-F238E27FC236}">
                <a16:creationId xmlns:a16="http://schemas.microsoft.com/office/drawing/2014/main" id="{1CC52540-281F-4CFD-8D6E-CD54F510F6E0}"/>
              </a:ext>
            </a:extLst>
          </p:cNvPr>
          <p:cNvPicPr>
            <a:picLocks noChangeAspect="1"/>
          </p:cNvPicPr>
          <p:nvPr/>
        </p:nvPicPr>
        <p:blipFill rotWithShape="1">
          <a:blip r:embed="rId3">
            <a:extLst>
              <a:ext uri="{28A0092B-C50C-407E-A947-70E740481C1C}">
                <a14:useLocalDpi xmlns:a14="http://schemas.microsoft.com/office/drawing/2010/main" val="0"/>
              </a:ext>
            </a:extLst>
          </a:blip>
          <a:srcRect l="11418" r="27212"/>
          <a:stretch/>
        </p:blipFill>
        <p:spPr>
          <a:xfrm>
            <a:off x="0" y="1447800"/>
            <a:ext cx="3352800" cy="36439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ffiti on a wall&#10;&#10;Description automatically generated">
            <a:extLst>
              <a:ext uri="{FF2B5EF4-FFF2-40B4-BE49-F238E27FC236}">
                <a16:creationId xmlns:a16="http://schemas.microsoft.com/office/drawing/2014/main" id="{772EE023-CE26-4273-B6AC-CE8B3D9644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704" r="8324"/>
          <a:stretch/>
        </p:blipFill>
        <p:spPr>
          <a:xfrm>
            <a:off x="6477000" y="1600200"/>
            <a:ext cx="2667000" cy="3962400"/>
          </a:xfrm>
          <a:prstGeom prst="rect">
            <a:avLst/>
          </a:prstGeom>
        </p:spPr>
      </p:pic>
      <p:sp>
        <p:nvSpPr>
          <p:cNvPr id="2" name="Title 1"/>
          <p:cNvSpPr>
            <a:spLocks noGrp="1"/>
          </p:cNvSpPr>
          <p:nvPr>
            <p:ph type="title"/>
          </p:nvPr>
        </p:nvSpPr>
        <p:spPr>
          <a:xfrm>
            <a:off x="685800" y="838200"/>
            <a:ext cx="8229600" cy="609600"/>
          </a:xfrm>
        </p:spPr>
        <p:txBody>
          <a:bodyPr>
            <a:normAutofit/>
          </a:bodyPr>
          <a:lstStyle/>
          <a:p>
            <a:r>
              <a:rPr lang="en-US" dirty="0"/>
              <a:t>The Institution of the Eucharist</a:t>
            </a:r>
          </a:p>
        </p:txBody>
      </p:sp>
      <p:sp>
        <p:nvSpPr>
          <p:cNvPr id="3" name="Content Placeholder 2"/>
          <p:cNvSpPr>
            <a:spLocks noGrp="1"/>
          </p:cNvSpPr>
          <p:nvPr>
            <p:ph idx="1"/>
          </p:nvPr>
        </p:nvSpPr>
        <p:spPr>
          <a:xfrm>
            <a:off x="696310" y="1542668"/>
            <a:ext cx="5628290" cy="4724400"/>
          </a:xfrm>
        </p:spPr>
        <p:txBody>
          <a:bodyPr>
            <a:noAutofit/>
          </a:bodyPr>
          <a:lstStyle/>
          <a:p>
            <a:pPr marL="231775" indent="-231775">
              <a:lnSpc>
                <a:spcPct val="114000"/>
              </a:lnSpc>
              <a:spcBef>
                <a:spcPts val="0"/>
              </a:spcBef>
            </a:pPr>
            <a:r>
              <a:rPr lang="en-US" sz="2200" dirty="0"/>
              <a:t>It was at Passover that Jesus chose to institute the Eucharist. By doing so, he connected this Old Testament sacrifice with his sacrifice, showing that his love was sacrificial. </a:t>
            </a:r>
          </a:p>
          <a:p>
            <a:pPr marL="231775" indent="-231775">
              <a:lnSpc>
                <a:spcPct val="114000"/>
              </a:lnSpc>
              <a:spcBef>
                <a:spcPts val="0"/>
              </a:spcBef>
            </a:pPr>
            <a:r>
              <a:rPr lang="en-US" sz="2200" dirty="0"/>
              <a:t>Just as the Passover lamb was killed and eaten to sustain the life of God’s people, so Jesus would suffer, die, and be buried. </a:t>
            </a:r>
          </a:p>
          <a:p>
            <a:pPr marL="231775" indent="-231775">
              <a:lnSpc>
                <a:spcPct val="114000"/>
              </a:lnSpc>
              <a:spcBef>
                <a:spcPts val="0"/>
              </a:spcBef>
            </a:pPr>
            <a:r>
              <a:rPr lang="en-US" sz="2200" dirty="0"/>
              <a:t>Jesus would triumph eternally. Therefore, his sacrifice would never need repeating.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9758" y="1303646"/>
            <a:ext cx="8229600" cy="533400"/>
          </a:xfrm>
        </p:spPr>
        <p:txBody>
          <a:bodyPr/>
          <a:lstStyle/>
          <a:p>
            <a:r>
              <a:rPr lang="en-US" dirty="0"/>
              <a:t>Discuss with a Partner	</a:t>
            </a:r>
          </a:p>
        </p:txBody>
      </p:sp>
      <p:sp>
        <p:nvSpPr>
          <p:cNvPr id="3" name="Content Placeholder 2"/>
          <p:cNvSpPr>
            <a:spLocks noGrp="1"/>
          </p:cNvSpPr>
          <p:nvPr>
            <p:ph idx="1"/>
          </p:nvPr>
        </p:nvSpPr>
        <p:spPr>
          <a:xfrm>
            <a:off x="3581400" y="2164380"/>
            <a:ext cx="4495800" cy="1264620"/>
          </a:xfrm>
        </p:spPr>
        <p:txBody>
          <a:bodyPr>
            <a:normAutofit/>
          </a:bodyPr>
          <a:lstStyle/>
          <a:p>
            <a:pPr marL="0" indent="0">
              <a:lnSpc>
                <a:spcPct val="114000"/>
              </a:lnSpc>
              <a:spcBef>
                <a:spcPts val="0"/>
              </a:spcBef>
              <a:buNone/>
            </a:pPr>
            <a:r>
              <a:rPr lang="en-US" dirty="0"/>
              <a:t>What does a “living memory” mean to you?</a:t>
            </a:r>
          </a:p>
        </p:txBody>
      </p:sp>
      <p:pic>
        <p:nvPicPr>
          <p:cNvPr id="4" name="Picture 3" descr="Icon&#10;&#10;Description automatically generated">
            <a:extLst>
              <a:ext uri="{FF2B5EF4-FFF2-40B4-BE49-F238E27FC236}">
                <a16:creationId xmlns:a16="http://schemas.microsoft.com/office/drawing/2014/main" id="{04BB18AB-898C-4BED-A450-8741EE237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9758" y="2011980"/>
            <a:ext cx="2151385" cy="21500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5412828" cy="533400"/>
          </a:xfrm>
        </p:spPr>
        <p:txBody>
          <a:bodyPr/>
          <a:lstStyle/>
          <a:p>
            <a:r>
              <a:rPr lang="en-US" dirty="0"/>
              <a:t>Thanksgiving	</a:t>
            </a:r>
          </a:p>
        </p:txBody>
      </p:sp>
      <p:sp>
        <p:nvSpPr>
          <p:cNvPr id="3" name="Content Placeholder 2"/>
          <p:cNvSpPr>
            <a:spLocks noGrp="1"/>
          </p:cNvSpPr>
          <p:nvPr>
            <p:ph idx="1"/>
          </p:nvPr>
        </p:nvSpPr>
        <p:spPr>
          <a:xfrm>
            <a:off x="3124200" y="1828800"/>
            <a:ext cx="5638800" cy="3865178"/>
          </a:xfrm>
        </p:spPr>
        <p:txBody>
          <a:bodyPr>
            <a:normAutofit/>
          </a:bodyPr>
          <a:lstStyle/>
          <a:p>
            <a:pPr marL="231775" indent="-231775">
              <a:lnSpc>
                <a:spcPct val="114000"/>
              </a:lnSpc>
              <a:spcBef>
                <a:spcPts val="0"/>
              </a:spcBef>
            </a:pPr>
            <a:r>
              <a:rPr lang="en-US" dirty="0"/>
              <a:t>The word </a:t>
            </a:r>
            <a:r>
              <a:rPr lang="en-US" i="1" dirty="0"/>
              <a:t>eucharist</a:t>
            </a:r>
            <a:r>
              <a:rPr lang="en-US" dirty="0"/>
              <a:t> comes from </a:t>
            </a:r>
            <a:br>
              <a:rPr lang="en-US" dirty="0"/>
            </a:br>
            <a:r>
              <a:rPr lang="en-US" dirty="0"/>
              <a:t>a Greek word meaning “thanksgiving.” </a:t>
            </a:r>
          </a:p>
          <a:p>
            <a:pPr marL="231775" indent="-231775">
              <a:lnSpc>
                <a:spcPct val="114000"/>
              </a:lnSpc>
              <a:spcBef>
                <a:spcPts val="0"/>
              </a:spcBef>
            </a:pPr>
            <a:r>
              <a:rPr lang="en-US" dirty="0"/>
              <a:t>What are we thankful for? We thank </a:t>
            </a:r>
            <a:br>
              <a:rPr lang="en-US" dirty="0"/>
            </a:br>
            <a:r>
              <a:rPr lang="en-US" dirty="0"/>
              <a:t>God for all that is good, holy, beautiful, </a:t>
            </a:r>
            <a:br>
              <a:rPr lang="en-US" dirty="0"/>
            </a:br>
            <a:r>
              <a:rPr lang="en-US" dirty="0"/>
              <a:t>and just in our world. We also thank </a:t>
            </a:r>
            <a:br>
              <a:rPr lang="en-US" dirty="0"/>
            </a:br>
            <a:r>
              <a:rPr lang="en-US" dirty="0"/>
              <a:t>him for the gift of his Son, Jesus. </a:t>
            </a:r>
          </a:p>
          <a:p>
            <a:pPr marL="231775" indent="-231775">
              <a:lnSpc>
                <a:spcPct val="114000"/>
              </a:lnSpc>
              <a:spcBef>
                <a:spcPts val="0"/>
              </a:spcBef>
            </a:pPr>
            <a:r>
              <a:rPr lang="en-US" dirty="0"/>
              <a:t>We are thankful for God’s gift </a:t>
            </a:r>
            <a:br>
              <a:rPr lang="en-US" dirty="0"/>
            </a:br>
            <a:r>
              <a:rPr lang="en-US" dirty="0"/>
              <a:t>of holiness and redemption.</a:t>
            </a:r>
          </a:p>
        </p:txBody>
      </p:sp>
      <p:pic>
        <p:nvPicPr>
          <p:cNvPr id="5" name="Picture 4" descr="A person standing in front of a cake&#10;&#10;Description automatically generated">
            <a:extLst>
              <a:ext uri="{FF2B5EF4-FFF2-40B4-BE49-F238E27FC236}">
                <a16:creationId xmlns:a16="http://schemas.microsoft.com/office/drawing/2014/main" id="{B873ECC0-EFBF-46BB-8E78-7DD984EC60AE}"/>
              </a:ext>
            </a:extLst>
          </p:cNvPr>
          <p:cNvPicPr>
            <a:picLocks noChangeAspect="1"/>
          </p:cNvPicPr>
          <p:nvPr/>
        </p:nvPicPr>
        <p:blipFill rotWithShape="1">
          <a:blip r:embed="rId3">
            <a:extLst>
              <a:ext uri="{28A0092B-C50C-407E-A947-70E740481C1C}">
                <a14:useLocalDpi xmlns:a14="http://schemas.microsoft.com/office/drawing/2010/main" val="0"/>
              </a:ext>
            </a:extLst>
          </a:blip>
          <a:srcRect l="34753" r="14915" b="14917"/>
          <a:stretch/>
        </p:blipFill>
        <p:spPr>
          <a:xfrm>
            <a:off x="0" y="1905000"/>
            <a:ext cx="2895600" cy="326477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8229600" cy="533400"/>
          </a:xfrm>
        </p:spPr>
        <p:txBody>
          <a:bodyPr/>
          <a:lstStyle/>
          <a:p>
            <a:r>
              <a:rPr lang="en-US" dirty="0"/>
              <a:t>The Eucharist in Scripture</a:t>
            </a:r>
          </a:p>
        </p:txBody>
      </p:sp>
      <p:sp>
        <p:nvSpPr>
          <p:cNvPr id="3" name="Content Placeholder 2"/>
          <p:cNvSpPr>
            <a:spLocks noGrp="1"/>
          </p:cNvSpPr>
          <p:nvPr>
            <p:ph idx="1"/>
          </p:nvPr>
        </p:nvSpPr>
        <p:spPr>
          <a:xfrm>
            <a:off x="3429000" y="1447801"/>
            <a:ext cx="5334000" cy="4495799"/>
          </a:xfrm>
        </p:spPr>
        <p:txBody>
          <a:bodyPr>
            <a:noAutofit/>
          </a:bodyPr>
          <a:lstStyle/>
          <a:p>
            <a:pPr marL="346075" indent="-346075">
              <a:lnSpc>
                <a:spcPct val="114000"/>
              </a:lnSpc>
              <a:spcBef>
                <a:spcPts val="0"/>
              </a:spcBef>
              <a:buAutoNum type="arabicPeriod"/>
            </a:pPr>
            <a:r>
              <a:rPr lang="en-US" sz="2000" dirty="0"/>
              <a:t>In the Book of Exodus, God provided manna in the desert. </a:t>
            </a:r>
          </a:p>
          <a:p>
            <a:pPr marL="346075" indent="-346075">
              <a:lnSpc>
                <a:spcPct val="114000"/>
              </a:lnSpc>
              <a:spcBef>
                <a:spcPts val="0"/>
              </a:spcBef>
              <a:buAutoNum type="arabicPeriod"/>
            </a:pPr>
            <a:r>
              <a:rPr lang="en-US" sz="2000" dirty="0"/>
              <a:t>In the Gospel of John, Jesus reminds the crowd of the manna their ancestors ate but tells them, “I am the bread of life” (6:35).</a:t>
            </a:r>
          </a:p>
          <a:p>
            <a:pPr marL="346075" indent="-346075">
              <a:lnSpc>
                <a:spcPct val="114000"/>
              </a:lnSpc>
              <a:spcBef>
                <a:spcPts val="0"/>
              </a:spcBef>
              <a:buAutoNum type="arabicPeriod"/>
            </a:pPr>
            <a:r>
              <a:rPr lang="en-US" sz="2000" dirty="0"/>
              <a:t>In the Book of Exodus, the Israelites ate unleavened bread because they did not have time to wait for the bread with yeast to rise before escaping slavery in Egypt. </a:t>
            </a:r>
          </a:p>
          <a:p>
            <a:pPr marL="346075" indent="-346075">
              <a:lnSpc>
                <a:spcPct val="114000"/>
              </a:lnSpc>
              <a:spcBef>
                <a:spcPts val="0"/>
              </a:spcBef>
              <a:buAutoNum type="arabicPeriod"/>
            </a:pPr>
            <a:r>
              <a:rPr lang="en-US" sz="2000" dirty="0"/>
              <a:t>In the Western Church, our Eucharistic bread is also unleavened, just as was the Passover bread that Jesus took, blessed, broke, and gave to his disciples. </a:t>
            </a:r>
          </a:p>
        </p:txBody>
      </p:sp>
      <p:pic>
        <p:nvPicPr>
          <p:cNvPr id="5" name="Picture 4" descr="A picture containing food, table, wooden, plate&#10;&#10;Description automatically generated">
            <a:extLst>
              <a:ext uri="{FF2B5EF4-FFF2-40B4-BE49-F238E27FC236}">
                <a16:creationId xmlns:a16="http://schemas.microsoft.com/office/drawing/2014/main" id="{C0B7DAB6-A41E-44CF-AA07-641F13B3FAA1}"/>
              </a:ext>
            </a:extLst>
          </p:cNvPr>
          <p:cNvPicPr>
            <a:picLocks noChangeAspect="1"/>
          </p:cNvPicPr>
          <p:nvPr/>
        </p:nvPicPr>
        <p:blipFill rotWithShape="1">
          <a:blip r:embed="rId3">
            <a:extLst>
              <a:ext uri="{28A0092B-C50C-407E-A947-70E740481C1C}">
                <a14:useLocalDpi xmlns:a14="http://schemas.microsoft.com/office/drawing/2010/main" val="0"/>
              </a:ext>
            </a:extLst>
          </a:blip>
          <a:srcRect r="36213"/>
          <a:stretch/>
        </p:blipFill>
        <p:spPr>
          <a:xfrm>
            <a:off x="0" y="1752600"/>
            <a:ext cx="3206356" cy="3352800"/>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1177</Words>
  <Application>Microsoft Office PowerPoint</Application>
  <PresentationFormat>On-screen Show (4:3)</PresentationFormat>
  <Paragraphs>82</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LIC Presentation template</vt:lpstr>
      <vt:lpstr>The Eucharist:  Culmination of  Christian Initiation</vt:lpstr>
      <vt:lpstr>Chapter Focus Question:</vt:lpstr>
      <vt:lpstr>What Is the Eucharist?</vt:lpstr>
      <vt:lpstr>The Signs of Bread and Wine</vt:lpstr>
      <vt:lpstr>The Signs of Bread and Wine (continued)</vt:lpstr>
      <vt:lpstr>The Institution of the Eucharist</vt:lpstr>
      <vt:lpstr>Discuss with a Partner </vt:lpstr>
      <vt:lpstr>Thanksgiving </vt:lpstr>
      <vt:lpstr>The Eucharist in Scripture</vt:lpstr>
      <vt:lpstr>The Eucharist in Scripture (continued)</vt:lpstr>
      <vt:lpstr> </vt:lpstr>
      <vt:lpstr>PowerPoint Presentation</vt:lpstr>
      <vt:lpstr>The Names of the Eucharist (continued)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Eucharist: Culmination  of Christian Initiation</dc:title>
  <dc:creator>Ivy Wick</dc:creator>
  <cp:lastModifiedBy>Brooke</cp:lastModifiedBy>
  <cp:revision>34</cp:revision>
  <dcterms:created xsi:type="dcterms:W3CDTF">2020-11-09T21:42:04Z</dcterms:created>
  <dcterms:modified xsi:type="dcterms:W3CDTF">2020-12-04T15:42:42Z</dcterms:modified>
</cp:coreProperties>
</file>